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67" r:id="rId2"/>
    <p:sldId id="257" r:id="rId3"/>
    <p:sldId id="258" r:id="rId4"/>
    <p:sldId id="259" r:id="rId5"/>
    <p:sldId id="260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5050"/>
    <a:srgbClr val="00CC99"/>
    <a:srgbClr val="FF65FF"/>
    <a:srgbClr val="FF99FF"/>
    <a:srgbClr val="6699FF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21, 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1096963"/>
            <a:ext cx="7010400" cy="35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43000" y="1981200"/>
            <a:ext cx="3390900" cy="3810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86300" y="1981200"/>
            <a:ext cx="3390900" cy="1828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3390900" cy="1828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1096963"/>
            <a:ext cx="7010400" cy="35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43000" y="1981200"/>
            <a:ext cx="3390900" cy="3810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390900" cy="3810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9" r:id="rId12"/>
    <p:sldLayoutId id="2147483680" r:id="rId13"/>
  </p:sldLayoutIdLst>
  <p:transition spd="slow">
    <p:cover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ea typeface="新細明體" charset="-120"/>
              </a:rPr>
              <a:t>食物金字塔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zh-TW" altLang="en-US" dirty="0">
                <a:ea typeface="新細明體" charset="-120"/>
              </a:rPr>
              <a:t>吃的健康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ea typeface="新細明體" charset="-120"/>
              </a:rPr>
              <a:t>水果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81200"/>
            <a:ext cx="35052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000" dirty="0" smtClean="0">
                <a:ea typeface="新細明體" charset="-120"/>
              </a:rPr>
              <a:t> 請列出幾樣在您住家附近可以購買到的水果清單。</a:t>
            </a:r>
          </a:p>
          <a:p>
            <a:pPr>
              <a:lnSpc>
                <a:spcPct val="80000"/>
              </a:lnSpc>
            </a:pPr>
            <a:r>
              <a:rPr lang="zh-TW" altLang="en-US" sz="2000" dirty="0" smtClean="0">
                <a:ea typeface="新細明體" charset="-120"/>
              </a:rPr>
              <a:t> 討論孩子們一天之中該攝取多少份及何時攝取。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一起研究及討論水果對健康的好處。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鼓勵孩子列出這一類食物中他們喜歡吃的食物。</a:t>
            </a:r>
            <a:endParaRPr lang="zh-TW" altLang="en-US" sz="2000" dirty="0">
              <a:ea typeface="新細明體" charset="-120"/>
            </a:endParaRPr>
          </a:p>
        </p:txBody>
      </p:sp>
      <p:pic>
        <p:nvPicPr>
          <p:cNvPr id="3085" name="Picture 13" descr="洋梨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4600" y="1143000"/>
            <a:ext cx="2074863" cy="1828800"/>
          </a:xfrm>
          <a:noFill/>
          <a:ln/>
        </p:spPr>
      </p:pic>
      <p:pic>
        <p:nvPicPr>
          <p:cNvPr id="3088" name="Picture 16" descr="水蜜桃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5488" y="4648200"/>
            <a:ext cx="2093912" cy="1436688"/>
          </a:xfrm>
          <a:ln/>
        </p:spPr>
      </p:pic>
    </p:spTree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ea typeface="新細明體" charset="-120"/>
              </a:rPr>
              <a:t>蔬菜</a:t>
            </a:r>
          </a:p>
        </p:txBody>
      </p:sp>
      <p:pic>
        <p:nvPicPr>
          <p:cNvPr id="4105" name="Picture 9" descr="玉米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066800"/>
            <a:ext cx="1992313" cy="1425575"/>
          </a:xfrm>
          <a:noFill/>
          <a:ln/>
        </p:spPr>
      </p:pic>
      <p:pic>
        <p:nvPicPr>
          <p:cNvPr id="4108" name="Picture 12" descr="甜菜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344309" y="3962400"/>
            <a:ext cx="2074881" cy="1828800"/>
          </a:xfrm>
          <a:noFill/>
          <a:ln/>
        </p:spPr>
      </p:pic>
      <p:sp>
        <p:nvSpPr>
          <p:cNvPr id="410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2348880"/>
            <a:ext cx="68580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 dirty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請列出幾樣在您住家附近可以購買到的蔬菜清單。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討論孩子們一天之中該攝取多少份及何時攝取。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一起研究及討論蔬菜對健康的好處。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鼓勵孩子列出這一類食物中他們喜歡吃的食物。</a:t>
            </a:r>
            <a:endParaRPr lang="zh-TW" altLang="en-US" sz="2000" dirty="0">
              <a:ea typeface="新細明體" charset="-12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zh-TW" altLang="en-US" sz="4000" dirty="0" smtClean="0">
                <a:ea typeface="新細明體" charset="-120"/>
              </a:rPr>
              <a:t>肉類、豆類及堅果</a:t>
            </a:r>
            <a:endParaRPr lang="zh-TW" altLang="en-US" sz="4000" dirty="0">
              <a:ea typeface="新細明體" charset="-12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2438400"/>
            <a:ext cx="41148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 dirty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請列出幾樣在您住家附近可以購買到的肉類、豆類及堅果的清單。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討論孩子們一天之中該攝取多少份及何時攝取。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一起研究及討論肉類、豆類及堅果對健康的好處。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鼓勵孩子列出這一類食物中他們喜歡吃的食物。</a:t>
            </a:r>
          </a:p>
          <a:p>
            <a:pPr>
              <a:lnSpc>
                <a:spcPct val="80000"/>
              </a:lnSpc>
            </a:pPr>
            <a:endParaRPr lang="zh-TW" altLang="en-US" sz="2000" dirty="0">
              <a:ea typeface="新細明體" charset="-120"/>
            </a:endParaRPr>
          </a:p>
          <a:p>
            <a:pPr>
              <a:lnSpc>
                <a:spcPct val="80000"/>
              </a:lnSpc>
            </a:pPr>
            <a:endParaRPr lang="zh-TW" altLang="en-US" sz="500" dirty="0">
              <a:ea typeface="新細明體" charset="-120"/>
            </a:endParaRPr>
          </a:p>
        </p:txBody>
      </p:sp>
      <p:grpSp>
        <p:nvGrpSpPr>
          <p:cNvPr id="5135" name="Group 15" descr="漢堡"/>
          <p:cNvGrpSpPr>
            <a:grpSpLocks/>
          </p:cNvGrpSpPr>
          <p:nvPr/>
        </p:nvGrpSpPr>
        <p:grpSpPr bwMode="auto">
          <a:xfrm>
            <a:off x="6046788" y="3875088"/>
            <a:ext cx="2411412" cy="2286000"/>
            <a:chOff x="3744" y="2441"/>
            <a:chExt cx="1519" cy="1440"/>
          </a:xfrm>
        </p:grpSpPr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 rot="1435157">
              <a:off x="3954" y="2441"/>
              <a:ext cx="1104" cy="1440"/>
            </a:xfrm>
            <a:prstGeom prst="ellipse">
              <a:avLst/>
            </a:prstGeom>
            <a:solidFill>
              <a:srgbClr val="00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129" name="Picture 9" descr="圖片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44" y="2832"/>
              <a:ext cx="1519" cy="729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grpSp>
        <p:nvGrpSpPr>
          <p:cNvPr id="5132" name="Group 12" descr="堅果"/>
          <p:cNvGrpSpPr>
            <a:grpSpLocks/>
          </p:cNvGrpSpPr>
          <p:nvPr/>
        </p:nvGrpSpPr>
        <p:grpSpPr bwMode="auto">
          <a:xfrm>
            <a:off x="609600" y="1676400"/>
            <a:ext cx="1749425" cy="1066800"/>
            <a:chOff x="384" y="1056"/>
            <a:chExt cx="1102" cy="672"/>
          </a:xfrm>
        </p:grpSpPr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 rot="-2644870">
              <a:off x="384" y="1152"/>
              <a:ext cx="960" cy="5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130" name="Picture 10" descr="圖片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056"/>
              <a:ext cx="1054" cy="669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ea typeface="新細明體" charset="-120"/>
              </a:rPr>
              <a:t>牛奶、優格及乾酪</a:t>
            </a:r>
            <a:endParaRPr lang="zh-TW" altLang="en-US" sz="4000" dirty="0">
              <a:ea typeface="新細明體" charset="-12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0" y="1752600"/>
            <a:ext cx="337185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 dirty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請列出幾樣在您住家附近可以購買到的乳製品清單。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討論孩子們一天之中該攝取多少份及何時攝取。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一起研究及討論乳製品對健康的好處。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鼓勵孩子列出這一類食物中他們喜歡吃的食物。</a:t>
            </a:r>
            <a:endParaRPr lang="zh-TW" altLang="en-US" sz="2000" dirty="0">
              <a:ea typeface="新細明體" charset="-12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2801477"/>
            <a:ext cx="2843213" cy="20281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 smtClean="0">
                <a:ea typeface="新細明體" charset="-120"/>
              </a:rPr>
              <a:t>麵包及麵食類</a:t>
            </a:r>
            <a:endParaRPr lang="zh-TW" altLang="en-US" sz="4000" dirty="0">
              <a:ea typeface="新細明體" charset="-12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33909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 dirty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請列出幾樣在您住家附近可以購買到的麵包及麵食類清單。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討論孩子們一天之中該攝取多少份及何時攝取。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一起研究及討論麵包及麵食類對健康的好處。</a:t>
            </a:r>
          </a:p>
          <a:p>
            <a:pPr>
              <a:lnSpc>
                <a:spcPct val="80000"/>
              </a:lnSpc>
            </a:pPr>
            <a:r>
              <a:rPr lang="zh-TW" altLang="en-US" sz="2400" dirty="0" smtClean="0">
                <a:ea typeface="新細明體" charset="-120"/>
              </a:rPr>
              <a:t> </a:t>
            </a:r>
            <a:r>
              <a:rPr lang="zh-TW" altLang="en-US" sz="2000" dirty="0" smtClean="0">
                <a:ea typeface="新細明體" charset="-120"/>
              </a:rPr>
              <a:t>鼓勵孩子列出這一類食物中他們喜歡吃的食物。</a:t>
            </a:r>
          </a:p>
          <a:p>
            <a:pPr>
              <a:lnSpc>
                <a:spcPct val="80000"/>
              </a:lnSpc>
            </a:pPr>
            <a:endParaRPr lang="zh-TW" altLang="en-US" sz="2000" dirty="0">
              <a:ea typeface="新細明體" charset="-120"/>
            </a:endParaRPr>
          </a:p>
        </p:txBody>
      </p:sp>
      <p:pic>
        <p:nvPicPr>
          <p:cNvPr id="6759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728" y="3097248"/>
            <a:ext cx="2378044" cy="1577902"/>
          </a:xfrm>
          <a:ln/>
        </p:spPr>
      </p:pic>
    </p:spTree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 smtClean="0">
                <a:ea typeface="新細明體" charset="-120"/>
              </a:rPr>
              <a:t>脂肪、油類及甜食</a:t>
            </a:r>
            <a:endParaRPr lang="zh-TW" altLang="en-US" sz="4000" dirty="0">
              <a:ea typeface="新細明體" charset="-12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81200"/>
            <a:ext cx="3371850" cy="3810000"/>
          </a:xfrm>
        </p:spPr>
        <p:txBody>
          <a:bodyPr/>
          <a:lstStyle/>
          <a:p>
            <a:r>
              <a:rPr lang="zh-TW" altLang="en-US" sz="2000" dirty="0" smtClean="0">
                <a:ea typeface="新細明體" charset="-120"/>
              </a:rPr>
              <a:t>脂肪、油類及甜食的清單。</a:t>
            </a:r>
          </a:p>
          <a:p>
            <a:r>
              <a:rPr lang="zh-TW" altLang="en-US" sz="2000" dirty="0" smtClean="0">
                <a:ea typeface="新細明體" charset="-120"/>
              </a:rPr>
              <a:t>討論孩子們一天之中最多可攝取多少份。</a:t>
            </a:r>
          </a:p>
          <a:p>
            <a:r>
              <a:rPr lang="zh-TW" altLang="en-US" sz="2000" dirty="0" smtClean="0">
                <a:ea typeface="新細明體" charset="-120"/>
              </a:rPr>
              <a:t>一起研究及討論關於攝取過多脂肪及甜食的危險。</a:t>
            </a:r>
          </a:p>
          <a:p>
            <a:r>
              <a:rPr lang="zh-TW" altLang="en-US" sz="2000" dirty="0" smtClean="0">
                <a:ea typeface="新細明體" charset="-120"/>
              </a:rPr>
              <a:t>征求本班針對此食物類別的意見。</a:t>
            </a:r>
          </a:p>
          <a:p>
            <a:endParaRPr lang="zh-TW" altLang="en-US" sz="2000" dirty="0">
              <a:ea typeface="新細明體" charset="-120"/>
            </a:endParaRPr>
          </a:p>
        </p:txBody>
      </p:sp>
      <p:pic>
        <p:nvPicPr>
          <p:cNvPr id="2048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23" y="3069744"/>
            <a:ext cx="2447453" cy="1632910"/>
          </a:xfrm>
          <a:noFill/>
          <a:ln/>
        </p:spPr>
      </p:pic>
    </p:spTree>
  </p:cSld>
  <p:clrMapOvr>
    <a:masterClrMapping/>
  </p:clrMapOvr>
  <p:transition spd="slow"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364</Words>
  <Application>Microsoft Office PowerPoint</Application>
  <PresentationFormat>如螢幕大小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奧斯丁</vt:lpstr>
      <vt:lpstr>食物金字塔</vt:lpstr>
      <vt:lpstr>水果</vt:lpstr>
      <vt:lpstr>蔬菜</vt:lpstr>
      <vt:lpstr>肉類、豆類及堅果</vt:lpstr>
      <vt:lpstr>牛奶、優格及乾酪</vt:lpstr>
      <vt:lpstr>麵包及麵食類</vt:lpstr>
      <vt:lpstr>脂肪、油類及甜食</vt:lpstr>
    </vt:vector>
  </TitlesOfParts>
  <Manager/>
  <Company>gjun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食物金字塔</dc:title>
  <dc:subject/>
  <dc:creator>Dolly</dc:creator>
  <cp:keywords/>
  <dc:description/>
  <cp:lastModifiedBy>Dolly</cp:lastModifiedBy>
  <cp:revision>6</cp:revision>
  <dcterms:created xsi:type="dcterms:W3CDTF">2011-05-01T09:47:20Z</dcterms:created>
  <dcterms:modified xsi:type="dcterms:W3CDTF">2011-09-20T18:29:13Z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TC010188041028</vt:lpwstr>
  </property>
</Properties>
</file>